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96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5F1C90-8581-4B6F-AFFF-0A8AF6A3C7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500B017-1E45-4CA2-91BD-C45B3751F2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BCE0FD9-9AE0-4C33-BB28-AED69BD082D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96FC92D-5676-4C37-8558-443E9D179B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18191E-8DF1-4566-AB52-6A35C2C647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B68D3A-7E3C-4A70-A14C-324F761619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51C32F7-0B68-4337-AF0F-423CE80627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6C72086-9CDD-4C78-BA16-00B746DF23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3564E19-4E5A-4B8E-B78D-1366529544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3C08A8D8-9D56-4A77-A7C5-F69B885120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0CAA9740-B757-4D77-A6BB-5A5F6581EC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75" tIns="45637" rIns="91275" bIns="456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3D956A-E42D-4F47-BB34-2B9EC3051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-slug">
            <a:extLst>
              <a:ext uri="{FF2B5EF4-FFF2-40B4-BE49-F238E27FC236}">
                <a16:creationId xmlns:a16="http://schemas.microsoft.com/office/drawing/2014/main" id="{42B81BA3-1877-47FA-B042-8B749072A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8720138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Uni-Logo">
            <a:extLst>
              <a:ext uri="{FF2B5EF4-FFF2-40B4-BE49-F238E27FC236}">
                <a16:creationId xmlns:a16="http://schemas.microsoft.com/office/drawing/2014/main" id="{05780AD3-6EF3-4DF7-8A94-CE66732BB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338" y="4999038"/>
            <a:ext cx="2590800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Educating-TXT">
            <a:extLst>
              <a:ext uri="{FF2B5EF4-FFF2-40B4-BE49-F238E27FC236}">
                <a16:creationId xmlns:a16="http://schemas.microsoft.com/office/drawing/2014/main" id="{551A3686-26D9-4908-ADCE-F61931D7E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48006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219200"/>
            <a:ext cx="7543800" cy="914400"/>
          </a:xfrm>
        </p:spPr>
        <p:txBody>
          <a:bodyPr/>
          <a:lstStyle>
            <a:lvl1pPr algn="r">
              <a:defRPr sz="3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0" y="2209800"/>
            <a:ext cx="4343400" cy="2133600"/>
          </a:xfrm>
        </p:spPr>
        <p:txBody>
          <a:bodyPr/>
          <a:lstStyle>
            <a:lvl1pPr marL="0" indent="0" algn="r">
              <a:buFontTx/>
              <a:buNone/>
              <a:defRPr sz="2000">
                <a:solidFill>
                  <a:srgbClr val="00264C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088332-B225-4EB3-A8D7-1406A46F62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0A2EBE-3BD9-4056-9BC7-8341528DB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E7067F5-C124-4924-8DE9-7E25B98E0D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94D9B-7382-483D-9187-9E85EE3CCF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952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8C764C-2B33-4C9F-865D-F9E703E123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75AFD6-C2B2-4CEA-A1D6-FA24ADFA17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A22FB7-003D-45CC-8691-266F767610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E2015-09F9-4434-A8EE-1BD64A44F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45646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210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210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34CA32-9A89-4F61-B1F9-7AA1785CB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177F50-818E-4053-AB19-3DA0CAE4D7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C62D70-5D71-4654-92E3-6683A69D2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83284-5AB8-41D7-9D1B-F93991A42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37799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>
                <a:solidFill>
                  <a:schemeClr val="accent2"/>
                </a:solidFill>
              </a:defRPr>
            </a:lvl1pPr>
            <a:lvl2pPr>
              <a:defRPr sz="2400">
                <a:solidFill>
                  <a:schemeClr val="accent2"/>
                </a:solidFill>
              </a:defRPr>
            </a:lvl2pPr>
            <a:lvl3pPr>
              <a:defRPr sz="2300">
                <a:solidFill>
                  <a:schemeClr val="accent2"/>
                </a:solidFill>
              </a:defRPr>
            </a:lvl3pPr>
            <a:lvl4pPr>
              <a:defRPr sz="2200">
                <a:solidFill>
                  <a:schemeClr val="accent2"/>
                </a:solidFill>
              </a:defRPr>
            </a:lvl4pPr>
            <a:lvl5pPr>
              <a:defRPr sz="21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2D1067-F5D0-48FE-84EB-83E6373E1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951B67-97BD-4027-905A-5C94D083C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E5D8E-9C77-4064-B068-FF01E8F66D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2C08F-795B-4635-A449-5EF8DF87D3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4195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4A1924-B2F3-459A-A585-459E8DA7A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C23EF8-F23D-4FB9-BFF9-8C4939FBF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F27E6E-F5FB-4BD5-A90E-36B3A66909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8823-9E40-42A6-8288-3FCB00127A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90856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287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44F8F9-F165-463A-A4D5-5A973E0BA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AE0EDE-B49A-4386-A258-A101970D0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32260-4652-4825-B503-487B29824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4EDF8-4838-47AA-B7F5-7892092B2A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2914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569386-534D-4D95-9CA4-E3604053C3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3E031B-6FB6-4E68-BC7E-0B64D64B1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E3CAEC-9F50-4895-A33E-689D44322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AAF34-E1A1-4EB6-875B-D510C1DFFD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08099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22861D-4A63-4AC7-8EE1-7D93E058D9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DF4F06-B7E3-4963-8833-8764DB5E8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AB7051-DEB8-4EEA-93D7-0B1DA0F42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3E9EC-11F1-463E-A033-20DF647948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85826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9AC3FC-0C43-47DB-A923-A88CAB86E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7DF0CE-30A0-447E-B085-5B06A0E0AD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8150125-9DFC-4E89-8659-C51380BF6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9111-BDE3-4822-8381-CDECFA2FCA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2919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89861-F6B0-420B-A741-3D9A8B4D6D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A194E6-6A6E-4FAB-B4EB-96A2F3D91E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628E3-797B-4FE9-949B-C9643B4C8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AD134-CDFF-4CFE-809A-2EF508BBE2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0303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2AF259-87E3-4122-96C1-CFCF9FEBDC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6FBEC4-5170-412A-9745-B242ADEA0F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3352DE-07B1-4548-8DD1-AA02EB2D8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864FE-5931-4D64-8CC4-C680C2F9D6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29097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444159-CFC0-4736-A0A7-D963CA938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28625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9D3234-5741-4FE2-87E6-C6A12782C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63B1033-B06A-476F-A2EE-643A665430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9975" y="59499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A48599F-69C6-43E2-BC54-F832AEAD4C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27538" y="59499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524AEA8-46FE-4530-9AA8-E734351138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5949950"/>
            <a:ext cx="86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Osaka" pitchFamily="100" charset="-128"/>
              </a:defRPr>
            </a:lvl1pPr>
          </a:lstStyle>
          <a:p>
            <a:pPr>
              <a:defRPr/>
            </a:pPr>
            <a:fld id="{6158BBC0-6684-481E-A564-FD8BD0DEB4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9">
            <a:extLst>
              <a:ext uri="{FF2B5EF4-FFF2-40B4-BE49-F238E27FC236}">
                <a16:creationId xmlns:a16="http://schemas.microsoft.com/office/drawing/2014/main" id="{78793627-F04E-429F-9A20-E63C6340CC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"/>
          <a:stretch>
            <a:fillRect/>
          </a:stretch>
        </p:blipFill>
        <p:spPr bwMode="auto">
          <a:xfrm>
            <a:off x="6929438" y="6286500"/>
            <a:ext cx="183832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9">
            <a:extLst>
              <a:ext uri="{FF2B5EF4-FFF2-40B4-BE49-F238E27FC236}">
                <a16:creationId xmlns:a16="http://schemas.microsoft.com/office/drawing/2014/main" id="{B7F27C5E-D8C1-49FF-946F-881E8DCBC2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000125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100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100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100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Osaka" pitchFamily="100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Osaka" pitchFamily="10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Osaka" pitchFamily="10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Osaka" pitchFamily="10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  <a:ea typeface="Osaka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05F5E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05F5E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05F5E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05F5E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05F5E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05F5E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05F5E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05F5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8EDDE9D4-3E76-4CA8-A826-D15C3CB40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201612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b="1" dirty="0"/>
              <a:t>Duties and Powers of Trustees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 altLang="en-US" dirty="0"/>
              <a:t>@</a:t>
            </a:r>
            <a:r>
              <a:rPr lang="en-GB" altLang="en-US" b="1" dirty="0" err="1"/>
              <a:t>marcuscleaver</a:t>
            </a:r>
            <a:br>
              <a:rPr lang="en-GB" altLang="en-US" dirty="0"/>
            </a:br>
            <a:r>
              <a:rPr lang="en-GB" altLang="en-US" dirty="0"/>
              <a:t>uklawweekly.com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0AB9-DA0A-4381-9630-B2AB5132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89AF6-E6AF-48C3-BBA8-8A49BF801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duty of care applies to:</a:t>
            </a:r>
          </a:p>
          <a:p>
            <a:pPr lvl="1"/>
            <a:r>
              <a:rPr lang="en-GB" dirty="0"/>
              <a:t>investments</a:t>
            </a:r>
          </a:p>
          <a:p>
            <a:pPr lvl="1"/>
            <a:r>
              <a:rPr lang="en-GB" dirty="0"/>
              <a:t>compounding</a:t>
            </a:r>
          </a:p>
          <a:p>
            <a:pPr lvl="1"/>
            <a:r>
              <a:rPr lang="en-GB" dirty="0"/>
              <a:t>acquiring land</a:t>
            </a:r>
          </a:p>
          <a:p>
            <a:pPr lvl="1"/>
            <a:r>
              <a:rPr lang="en-GB" dirty="0"/>
              <a:t>appointments</a:t>
            </a:r>
          </a:p>
          <a:p>
            <a:pPr lvl="1"/>
            <a:r>
              <a:rPr lang="en-GB" dirty="0"/>
              <a:t>reversions</a:t>
            </a:r>
          </a:p>
          <a:p>
            <a:pPr lvl="1"/>
            <a:r>
              <a:rPr lang="en-GB" dirty="0"/>
              <a:t>valuations</a:t>
            </a:r>
          </a:p>
          <a:p>
            <a:pPr lvl="1"/>
            <a:r>
              <a:rPr lang="en-GB" dirty="0"/>
              <a:t>audits</a:t>
            </a:r>
          </a:p>
          <a:p>
            <a:pPr lvl="1"/>
            <a:r>
              <a:rPr lang="en-GB" dirty="0"/>
              <a:t>insurance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72940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2A688-54E7-4E6D-9765-E2674AAD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B72C1-F371-45A3-BE2F-D342DA3D6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s. 3</a:t>
            </a:r>
            <a:r>
              <a:rPr lang="en-GB" dirty="0"/>
              <a:t>: A trustee can make any investment that he is allowed to under the trust</a:t>
            </a:r>
          </a:p>
          <a:p>
            <a:endParaRPr lang="en-GB" dirty="0"/>
          </a:p>
          <a:p>
            <a:r>
              <a:rPr lang="en-GB" b="1" dirty="0"/>
              <a:t>s. 4</a:t>
            </a:r>
            <a:r>
              <a:rPr lang="en-GB" dirty="0"/>
              <a:t>: The criteria for investments is based on suitability and diversity</a:t>
            </a:r>
          </a:p>
          <a:p>
            <a:endParaRPr lang="en-GB" dirty="0"/>
          </a:p>
          <a:p>
            <a:r>
              <a:rPr lang="en-GB" b="1" dirty="0"/>
              <a:t>s. 5</a:t>
            </a:r>
            <a:r>
              <a:rPr lang="en-GB" dirty="0"/>
              <a:t>: Trustees must obtain and consider advice about investments when it is necessary to do so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7459262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C2C45-2F15-45D4-9168-7407AEEA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8278B-DAC9-4F91-B752-D0FF8FA7E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Statutory powers can be amended and/or excluded by the actual trust instrument</a:t>
            </a:r>
          </a:p>
          <a:p>
            <a:endParaRPr lang="en-GB" dirty="0"/>
          </a:p>
          <a:p>
            <a:r>
              <a:rPr lang="en-GB" dirty="0"/>
              <a:t>Under s. 31 of the Trustee Act 1925, money from a trust can be paid to the parent/guardian of a child beneficiary for that child’s </a:t>
            </a:r>
            <a:r>
              <a:rPr lang="en-GB" b="1" dirty="0"/>
              <a:t>maintenance</a:t>
            </a:r>
            <a:r>
              <a:rPr lang="en-GB" dirty="0"/>
              <a:t>/education/benefit</a:t>
            </a:r>
          </a:p>
        </p:txBody>
      </p:sp>
    </p:spTree>
    <p:extLst>
      <p:ext uri="{BB962C8B-B14F-4D97-AF65-F5344CB8AC3E}">
        <p14:creationId xmlns:p14="http://schemas.microsoft.com/office/powerpoint/2010/main" val="103031688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D7DD-E39F-4BD9-86EC-9F2B1146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F18C7-FB4E-4D61-BDB0-ED77DA23F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Trustees have the power to </a:t>
            </a:r>
            <a:r>
              <a:rPr lang="en-GB" b="1" dirty="0"/>
              <a:t>advance</a:t>
            </a:r>
            <a:r>
              <a:rPr lang="en-GB" dirty="0"/>
              <a:t> capital money to any beneficiary for that person’s benefit</a:t>
            </a:r>
          </a:p>
          <a:p>
            <a:pPr lvl="1"/>
            <a:r>
              <a:rPr lang="en-GB" dirty="0"/>
              <a:t>s. 32 TA1925</a:t>
            </a:r>
          </a:p>
          <a:p>
            <a:pPr lvl="1"/>
            <a:endParaRPr lang="en-GB" dirty="0"/>
          </a:p>
          <a:p>
            <a:r>
              <a:rPr lang="en-GB" dirty="0"/>
              <a:t>Anyone with a prior life interest must consent; s. 32(1)(c)</a:t>
            </a:r>
          </a:p>
          <a:p>
            <a:endParaRPr lang="en-GB" dirty="0"/>
          </a:p>
          <a:p>
            <a:r>
              <a:rPr lang="en-GB" dirty="0"/>
              <a:t>Benefit is given a broad interpretation</a:t>
            </a:r>
          </a:p>
          <a:p>
            <a:pPr lvl="1"/>
            <a:r>
              <a:rPr lang="en-GB" i="1" dirty="0"/>
              <a:t>Re Kershaw’s Trusts</a:t>
            </a:r>
            <a:r>
              <a:rPr lang="en-GB" dirty="0"/>
              <a:t> (1868)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2397056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29E2-6613-4B44-A670-09BFB8E14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F2AD9-A966-4E87-9F8F-DA56677E8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power to </a:t>
            </a:r>
            <a:r>
              <a:rPr lang="en-GB" b="1" dirty="0"/>
              <a:t>buy land</a:t>
            </a:r>
            <a:r>
              <a:rPr lang="en-GB" dirty="0"/>
              <a:t> is granted by virtue of s. 8 Trustee Act 2000</a:t>
            </a:r>
          </a:p>
          <a:p>
            <a:endParaRPr lang="en-GB" dirty="0"/>
          </a:p>
          <a:p>
            <a:r>
              <a:rPr lang="en-GB" dirty="0"/>
              <a:t>Decisions can be </a:t>
            </a:r>
            <a:r>
              <a:rPr lang="en-GB" b="1" dirty="0"/>
              <a:t>delegated</a:t>
            </a:r>
            <a:r>
              <a:rPr lang="en-GB" dirty="0"/>
              <a:t> by the trustee except for decisions relating to:</a:t>
            </a:r>
          </a:p>
          <a:p>
            <a:pPr lvl="1"/>
            <a:r>
              <a:rPr lang="en-GB" dirty="0"/>
              <a:t>distribution of assets</a:t>
            </a:r>
          </a:p>
          <a:p>
            <a:pPr lvl="1"/>
            <a:r>
              <a:rPr lang="en-GB" dirty="0"/>
              <a:t>payment of fees from the income/capital of the trust</a:t>
            </a:r>
          </a:p>
          <a:p>
            <a:pPr lvl="1"/>
            <a:r>
              <a:rPr lang="en-GB" dirty="0"/>
              <a:t>appointing new trustees</a:t>
            </a:r>
          </a:p>
          <a:p>
            <a:pPr lvl="1"/>
            <a:r>
              <a:rPr lang="en-GB" dirty="0"/>
              <a:t>sub-delegation</a:t>
            </a:r>
          </a:p>
        </p:txBody>
      </p:sp>
    </p:spTree>
    <p:extLst>
      <p:ext uri="{BB962C8B-B14F-4D97-AF65-F5344CB8AC3E}">
        <p14:creationId xmlns:p14="http://schemas.microsoft.com/office/powerpoint/2010/main" val="157756035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87D2-9CCF-4DBD-8F7D-D8FB9931D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Excluding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36E2-F613-4E5D-9799-D914E9FFD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trust instrument can exclude a great deal of liability for loss or damage caused by a trustee</a:t>
            </a:r>
          </a:p>
          <a:p>
            <a:pPr lvl="1"/>
            <a:r>
              <a:rPr lang="en-GB" i="1" dirty="0"/>
              <a:t>Armitage v Nurse</a:t>
            </a:r>
            <a:r>
              <a:rPr lang="en-GB" dirty="0"/>
              <a:t> [1998]</a:t>
            </a:r>
          </a:p>
          <a:p>
            <a:pPr lvl="1"/>
            <a:endParaRPr lang="en-GB" i="1" dirty="0"/>
          </a:p>
          <a:p>
            <a:r>
              <a:rPr lang="en-GB" dirty="0"/>
              <a:t>However liability cannot be excluded in cases of fraud</a:t>
            </a:r>
          </a:p>
        </p:txBody>
      </p:sp>
    </p:spTree>
    <p:extLst>
      <p:ext uri="{BB962C8B-B14F-4D97-AF65-F5344CB8AC3E}">
        <p14:creationId xmlns:p14="http://schemas.microsoft.com/office/powerpoint/2010/main" val="275484628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CEF396F-6F90-42AE-93BF-84D594627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600" dirty="0"/>
              <a:t>Duties and powers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0DB6D8D-9E7E-45B0-AAD1-EFFF19CFE7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44638"/>
            <a:ext cx="8064500" cy="4114800"/>
          </a:xfrm>
        </p:spPr>
        <p:txBody>
          <a:bodyPr/>
          <a:lstStyle/>
          <a:p>
            <a:r>
              <a:rPr lang="en-GB" altLang="en-US" b="1" dirty="0"/>
              <a:t>Duties</a:t>
            </a:r>
            <a:r>
              <a:rPr lang="en-GB" altLang="en-US" dirty="0"/>
              <a:t>: </a:t>
            </a:r>
            <a:r>
              <a:rPr lang="en-GB" altLang="en-US" u="sng" dirty="0"/>
              <a:t>Must</a:t>
            </a:r>
            <a:r>
              <a:rPr lang="en-GB" altLang="en-US" dirty="0"/>
              <a:t> be exercised by the trustee</a:t>
            </a:r>
          </a:p>
          <a:p>
            <a:endParaRPr lang="en-GB" altLang="en-US" b="1" dirty="0"/>
          </a:p>
          <a:p>
            <a:r>
              <a:rPr lang="en-GB" altLang="en-US" b="1" dirty="0"/>
              <a:t>Powers</a:t>
            </a:r>
            <a:r>
              <a:rPr lang="en-GB" altLang="en-US" dirty="0"/>
              <a:t>: </a:t>
            </a:r>
            <a:r>
              <a:rPr lang="en-GB" altLang="en-US" u="sng" dirty="0"/>
              <a:t>Can</a:t>
            </a:r>
            <a:r>
              <a:rPr lang="en-GB" altLang="en-US" dirty="0"/>
              <a:t> be exercised by the trustee</a:t>
            </a:r>
            <a:endParaRPr lang="en-GB" altLang="en-US" b="1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68C6-9A12-494C-9EAE-F4957BE7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Exercising discretion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4FE60-1705-4D7E-ABF6-6C995E3A4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</a:t>
            </a:r>
            <a:r>
              <a:rPr lang="en-GB" i="1" dirty="0"/>
              <a:t>Pitt v Holt</a:t>
            </a:r>
            <a:r>
              <a:rPr lang="en-GB" dirty="0"/>
              <a:t> [2013] trustees must act:</a:t>
            </a:r>
          </a:p>
          <a:p>
            <a:pPr lvl="1"/>
            <a:r>
              <a:rPr lang="en-GB" dirty="0"/>
              <a:t>in good faith</a:t>
            </a:r>
          </a:p>
          <a:p>
            <a:pPr lvl="1"/>
            <a:r>
              <a:rPr lang="en-GB" dirty="0"/>
              <a:t>responsibly</a:t>
            </a:r>
          </a:p>
          <a:p>
            <a:pPr lvl="1"/>
            <a:r>
              <a:rPr lang="en-GB" dirty="0"/>
              <a:t>reasonably</a:t>
            </a:r>
          </a:p>
          <a:p>
            <a:pPr lvl="1"/>
            <a:r>
              <a:rPr lang="en-GB" dirty="0"/>
              <a:t>based on the facts</a:t>
            </a:r>
          </a:p>
          <a:p>
            <a:pPr lvl="1"/>
            <a:r>
              <a:rPr lang="en-GB" dirty="0"/>
              <a:t>often on the advice of experts (e.g. accountants, lawyers etc.)</a:t>
            </a:r>
          </a:p>
        </p:txBody>
      </p:sp>
    </p:spTree>
    <p:extLst>
      <p:ext uri="{BB962C8B-B14F-4D97-AF65-F5344CB8AC3E}">
        <p14:creationId xmlns:p14="http://schemas.microsoft.com/office/powerpoint/2010/main" val="358032467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13087-5FF5-4791-A923-E5AF8B61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Exercising discretion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59ED9-2B11-4922-A978-C1F8093A8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Trustees do not have to give reasons for their decisions</a:t>
            </a:r>
          </a:p>
          <a:p>
            <a:pPr lvl="1"/>
            <a:r>
              <a:rPr lang="en-GB" i="1" dirty="0"/>
              <a:t>Re Beloved Wilkes’ Charity</a:t>
            </a:r>
            <a:r>
              <a:rPr lang="en-GB" dirty="0"/>
              <a:t> (1851)</a:t>
            </a:r>
          </a:p>
          <a:p>
            <a:pPr lvl="1"/>
            <a:endParaRPr lang="en-GB" i="1" dirty="0"/>
          </a:p>
          <a:p>
            <a:r>
              <a:rPr lang="en-GB" dirty="0"/>
              <a:t>The courts will only interfere where the trustees have acted in bad faith</a:t>
            </a:r>
          </a:p>
          <a:p>
            <a:pPr lvl="1"/>
            <a:r>
              <a:rPr lang="en-GB" i="1" dirty="0"/>
              <a:t>Klug v Klug</a:t>
            </a:r>
            <a:r>
              <a:rPr lang="en-GB" dirty="0"/>
              <a:t> (1918)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526887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9949-B56C-403B-A681-D3C99CD5B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Bad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458AB-70A1-465F-AFAB-DA03D9CEB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 past, mistakes based on bad advice could be undone where</a:t>
            </a:r>
          </a:p>
          <a:p>
            <a:pPr lvl="1"/>
            <a:r>
              <a:rPr lang="en-GB" dirty="0"/>
              <a:t>the trustees had not taken into account relevant considerations </a:t>
            </a:r>
            <a:r>
              <a:rPr lang="en-GB" u="sng" dirty="0"/>
              <a:t>or</a:t>
            </a:r>
          </a:p>
          <a:p>
            <a:pPr lvl="1"/>
            <a:r>
              <a:rPr lang="en-GB" dirty="0"/>
              <a:t>had taken into account irrelevant considerations</a:t>
            </a:r>
          </a:p>
          <a:p>
            <a:pPr lvl="1"/>
            <a:r>
              <a:rPr lang="en-GB" i="1" dirty="0"/>
              <a:t>Re Hastings-Bass</a:t>
            </a:r>
            <a:r>
              <a:rPr lang="en-GB" dirty="0"/>
              <a:t> [1975]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304613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38000-8CD5-4FA3-A717-30027F41B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Bad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D9D7A-F2BC-4619-B5C9-4326F6ADD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 now a decision based on bad advice will stand if the trustees acted with appropriate care and diligence</a:t>
            </a:r>
          </a:p>
          <a:p>
            <a:pPr lvl="1"/>
            <a:r>
              <a:rPr lang="en-GB" i="1" dirty="0"/>
              <a:t>Pitt v Holt</a:t>
            </a:r>
            <a:r>
              <a:rPr lang="en-GB" dirty="0"/>
              <a:t> [2013]</a:t>
            </a:r>
          </a:p>
          <a:p>
            <a:pPr lvl="1"/>
            <a:endParaRPr lang="en-GB" i="1" dirty="0"/>
          </a:p>
          <a:p>
            <a:r>
              <a:rPr lang="en-GB" dirty="0"/>
              <a:t>The only direct remedy is therefore based on mistake although there may be an indirect remedy against the person who gave the bad advice</a:t>
            </a:r>
          </a:p>
        </p:txBody>
      </p:sp>
    </p:spTree>
    <p:extLst>
      <p:ext uri="{BB962C8B-B14F-4D97-AF65-F5344CB8AC3E}">
        <p14:creationId xmlns:p14="http://schemas.microsoft.com/office/powerpoint/2010/main" val="163472932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855E-EC75-441F-9DBC-BE8C11640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E576-E985-474F-B3FE-F666E6C4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Trustees have a duty to provide </a:t>
            </a:r>
            <a:r>
              <a:rPr lang="en-GB" b="1" dirty="0"/>
              <a:t>information</a:t>
            </a:r>
            <a:r>
              <a:rPr lang="en-GB" dirty="0"/>
              <a:t> to the beneficiaries including documentation relating to the trust or property where the beneficiary has a beneficial interest</a:t>
            </a:r>
          </a:p>
          <a:p>
            <a:pPr lvl="1"/>
            <a:r>
              <a:rPr lang="en-GB" i="1" dirty="0"/>
              <a:t>Re Londonderry’s Settlement</a:t>
            </a:r>
            <a:r>
              <a:rPr lang="en-GB" dirty="0"/>
              <a:t> [1965]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471087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1BEC8-7EB8-4BA9-BFC8-21DBCB8B1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91580-D0A8-4ABD-BBA5-DD2F94BD6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Trustees must act </a:t>
            </a:r>
            <a:r>
              <a:rPr lang="en-GB" b="1" dirty="0"/>
              <a:t>impartially</a:t>
            </a:r>
            <a:r>
              <a:rPr lang="en-GB" dirty="0"/>
              <a:t> between beneficiaries</a:t>
            </a:r>
          </a:p>
          <a:p>
            <a:endParaRPr lang="en-GB" dirty="0"/>
          </a:p>
          <a:p>
            <a:r>
              <a:rPr lang="en-GB" dirty="0"/>
              <a:t>This includes, for example, impartiality between life tenants and remaindermen</a:t>
            </a:r>
          </a:p>
          <a:p>
            <a:pPr lvl="1"/>
            <a:r>
              <a:rPr lang="en-GB" i="1" dirty="0"/>
              <a:t> Howe v Earl of Dartmouth</a:t>
            </a:r>
            <a:r>
              <a:rPr lang="en-GB" dirty="0"/>
              <a:t> (1802)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0994999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14E7-C4F2-4561-9DEE-E477E22AC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0E148-E851-46A2-9E72-C15A6967E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en-GB" b="1" dirty="0"/>
              <a:t>s. 1(1) Trustee Act 2000: </a:t>
            </a:r>
            <a:r>
              <a:rPr lang="en-GB" dirty="0"/>
              <a:t>Whenever the duty under this subsection applies to a trustee, he must exercise such </a:t>
            </a:r>
            <a:r>
              <a:rPr lang="en-GB" b="1" dirty="0"/>
              <a:t>care</a:t>
            </a:r>
            <a:r>
              <a:rPr lang="en-GB" dirty="0"/>
              <a:t> and skill as is reasonable in the circumstances, having regard in particular—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to any special knowledge or experience that he has or holds himself out as having, and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if he acts as trustee in the course of a business or profession, to any special knowledge or experience that it is reasonable to expect of a person acting in the course of that kind of business or profession.</a:t>
            </a:r>
          </a:p>
        </p:txBody>
      </p:sp>
    </p:spTree>
    <p:extLst>
      <p:ext uri="{BB962C8B-B14F-4D97-AF65-F5344CB8AC3E}">
        <p14:creationId xmlns:p14="http://schemas.microsoft.com/office/powerpoint/2010/main" val="99352754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resentation1b">
  <a:themeElements>
    <a:clrScheme name="Presentation1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b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00" charset="-128"/>
          </a:defRPr>
        </a:defPPr>
      </a:lstStyle>
    </a:lnDef>
  </a:objectDefaults>
  <a:extraClrSchemeLst>
    <a:extraClrScheme>
      <a:clrScheme name="Presentation1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Presentation1b</Template>
  <TotalTime>3679</TotalTime>
  <Words>596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Presentation1b</vt:lpstr>
      <vt:lpstr>PowerPoint Presentation</vt:lpstr>
      <vt:lpstr>Duties and powers</vt:lpstr>
      <vt:lpstr>Exercising discretion</vt:lpstr>
      <vt:lpstr>Exercising discretion</vt:lpstr>
      <vt:lpstr>Bad advice</vt:lpstr>
      <vt:lpstr>Bad advice</vt:lpstr>
      <vt:lpstr>Duties</vt:lpstr>
      <vt:lpstr>Duties</vt:lpstr>
      <vt:lpstr>Duties</vt:lpstr>
      <vt:lpstr>Duties</vt:lpstr>
      <vt:lpstr>Duties</vt:lpstr>
      <vt:lpstr>Powers</vt:lpstr>
      <vt:lpstr>Powers</vt:lpstr>
      <vt:lpstr>Powers</vt:lpstr>
      <vt:lpstr>Excluding liability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sbusmlc</dc:creator>
  <cp:lastModifiedBy>Marcus Cleaver</cp:lastModifiedBy>
  <cp:revision>229</cp:revision>
  <dcterms:created xsi:type="dcterms:W3CDTF">2008-05-14T13:03:05Z</dcterms:created>
  <dcterms:modified xsi:type="dcterms:W3CDTF">2019-04-07T11:42:38Z</dcterms:modified>
</cp:coreProperties>
</file>